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4443" r:id="rId5"/>
  </p:sldMasterIdLst>
  <p:notesMasterIdLst>
    <p:notesMasterId r:id="rId38"/>
  </p:notesMasterIdLst>
  <p:handoutMasterIdLst>
    <p:handoutMasterId r:id="rId39"/>
  </p:handoutMasterIdLst>
  <p:sldIdLst>
    <p:sldId id="1368" r:id="rId6"/>
    <p:sldId id="1369" r:id="rId7"/>
    <p:sldId id="1379" r:id="rId8"/>
    <p:sldId id="1553" r:id="rId9"/>
    <p:sldId id="1563" r:id="rId10"/>
    <p:sldId id="1656" r:id="rId11"/>
    <p:sldId id="1636" r:id="rId12"/>
    <p:sldId id="1633" r:id="rId13"/>
    <p:sldId id="1564" r:id="rId14"/>
    <p:sldId id="1637" r:id="rId15"/>
    <p:sldId id="1638" r:id="rId16"/>
    <p:sldId id="1565" r:id="rId17"/>
    <p:sldId id="1578" r:id="rId18"/>
    <p:sldId id="1572" r:id="rId19"/>
    <p:sldId id="1642" r:id="rId20"/>
    <p:sldId id="1640" r:id="rId21"/>
    <p:sldId id="1643" r:id="rId22"/>
    <p:sldId id="1644" r:id="rId23"/>
    <p:sldId id="1648" r:id="rId24"/>
    <p:sldId id="1645" r:id="rId25"/>
    <p:sldId id="1646" r:id="rId26"/>
    <p:sldId id="1647" r:id="rId27"/>
    <p:sldId id="1641" r:id="rId28"/>
    <p:sldId id="1639" r:id="rId29"/>
    <p:sldId id="1650" r:id="rId30"/>
    <p:sldId id="1651" r:id="rId31"/>
    <p:sldId id="1652" r:id="rId32"/>
    <p:sldId id="1653" r:id="rId33"/>
    <p:sldId id="1654" r:id="rId34"/>
    <p:sldId id="1655" r:id="rId35"/>
    <p:sldId id="1364" r:id="rId36"/>
    <p:sldId id="1575" r:id="rId37"/>
  </p:sldIdLst>
  <p:sldSz cx="14630400" cy="8229600"/>
  <p:notesSz cx="6858000" cy="9144000"/>
  <p:embeddedFontLst>
    <p:embeddedFont>
      <p:font typeface="Amazon Ember" panose="020B0603020204020204" pitchFamily="34" charset="0"/>
      <p:regular r:id="rId40"/>
      <p:bold r:id="rId41"/>
      <p:italic r:id="rId42"/>
      <p:boldItalic r:id="rId43"/>
    </p:embeddedFont>
    <p:embeddedFont>
      <p:font typeface="Amazon Ember Heavy" panose="020B0603020204020204" pitchFamily="34" charset="0"/>
      <p:bold r:id="rId44"/>
      <p:italic r:id="rId45"/>
      <p:boldItalic r:id="rId46"/>
    </p:embeddedFont>
    <p:embeddedFont>
      <p:font typeface="Amazon Ember Light" panose="020B0403020204020204" pitchFamily="34" charset="0"/>
      <p:regular r:id="rId47"/>
      <p:italic r:id="rId48"/>
    </p:embeddedFont>
    <p:embeddedFont>
      <p:font typeface="Amazon Ember Medium" panose="020B0603020204020204" pitchFamily="34" charset="0"/>
      <p:regular r:id="rId49"/>
      <p:italic r:id="rId50"/>
    </p:embeddedFont>
    <p:embeddedFont>
      <p:font typeface="Arial Black" panose="020B0604020202020204" pitchFamily="34" charset="0"/>
      <p:bold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Lucida Console" panose="020B0609040504020204" pitchFamily="49" charset="0"/>
      <p:regular r:id="rId56"/>
    </p:embeddedFont>
  </p:embeddedFontLst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WS RE:INVENT Template Dark" id="{D5BB76F4-83CF-43C2-B768-FA13CADF33A0}">
          <p14:sldIdLst>
            <p14:sldId id="1368"/>
            <p14:sldId id="1369"/>
            <p14:sldId id="1379"/>
            <p14:sldId id="1553"/>
            <p14:sldId id="1563"/>
            <p14:sldId id="1656"/>
            <p14:sldId id="1636"/>
            <p14:sldId id="1633"/>
            <p14:sldId id="1564"/>
            <p14:sldId id="1637"/>
            <p14:sldId id="1638"/>
            <p14:sldId id="1565"/>
            <p14:sldId id="1578"/>
            <p14:sldId id="1572"/>
            <p14:sldId id="1642"/>
            <p14:sldId id="1640"/>
            <p14:sldId id="1643"/>
            <p14:sldId id="1644"/>
            <p14:sldId id="1648"/>
            <p14:sldId id="1645"/>
            <p14:sldId id="1646"/>
            <p14:sldId id="1647"/>
            <p14:sldId id="1641"/>
            <p14:sldId id="1639"/>
            <p14:sldId id="1650"/>
            <p14:sldId id="1651"/>
            <p14:sldId id="1652"/>
            <p14:sldId id="1653"/>
            <p14:sldId id="1654"/>
            <p14:sldId id="1655"/>
            <p14:sldId id="1364"/>
            <p14:sldId id="1575"/>
          </p14:sldIdLst>
        </p14:section>
        <p14:section name="Resources" id="{65AC3BE7-6478-4C7D-B77A-7E72FF3AB1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616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Alyssa Jones" initials="AJ [2]" lastIdx="17" clrIdx="7">
    <p:extLst>
      <p:ext uri="{19B8F6BF-5375-455C-9EA6-DF929625EA0E}">
        <p15:presenceInfo xmlns:p15="http://schemas.microsoft.com/office/powerpoint/2012/main" userId="S-1-5-21-383413107-1061881802-891584314-12453" providerId="AD"/>
      </p:ext>
    </p:extLst>
  </p:cmAuthor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Mitchell Derrey" initials="MD [2]" lastIdx="8" clrIdx="5">
    <p:extLst>
      <p:ext uri="{19B8F6BF-5375-455C-9EA6-DF929625EA0E}">
        <p15:presenceInfo xmlns:p15="http://schemas.microsoft.com/office/powerpoint/2012/main" userId="S::mitchell@silverfoxprod.com::ba2ee660-27ce-40d7-8b8d-1c0a464223e1" providerId="AD"/>
      </p:ext>
    </p:extLst>
  </p:cmAuthor>
  <p:cmAuthor id="6" name="Alyssa Jones" initials="AJ" lastIdx="14" clrIdx="6">
    <p:extLst>
      <p:ext uri="{19B8F6BF-5375-455C-9EA6-DF929625EA0E}">
        <p15:presenceInfo xmlns:p15="http://schemas.microsoft.com/office/powerpoint/2012/main" userId="S::alyssa@silverfoxprod.com::503817f1-4975-4c1d-8322-aa1c0118f0e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F3D"/>
    <a:srgbClr val="FFB502"/>
    <a:srgbClr val="00A8F9"/>
    <a:srgbClr val="527FFF"/>
    <a:srgbClr val="FFFFFF"/>
    <a:srgbClr val="002B47"/>
    <a:srgbClr val="004673"/>
    <a:srgbClr val="C57E2E"/>
    <a:srgbClr val="0090D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44" autoAdjust="0"/>
    <p:restoredTop sz="86401" autoAdjust="0"/>
  </p:normalViewPr>
  <p:slideViewPr>
    <p:cSldViewPr snapToGrid="0">
      <p:cViewPr varScale="1">
        <p:scale>
          <a:sx n="78" d="100"/>
          <a:sy n="78" d="100"/>
        </p:scale>
        <p:origin x="168" y="496"/>
      </p:cViewPr>
      <p:guideLst>
        <p:guide orient="horz" pos="2616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398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3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0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AWS SKO Event 2019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943C0-3328-46BC-B6E8-08BA16C1B832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3/25/20 3:49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AWS SKO Event 2019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E4738081-ED31-43D5-BFC3-EF4925DA9A61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indent="0" algn="l" defTabSz="1097212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None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AWS SKO Event 2019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F198ED9-E5E0-43F5-8949-0748E677E052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7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194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190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168E36-FBCD-4E46-83CD-BB5D61871035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973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870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438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36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168E36-FBCD-4E46-83CD-BB5D61871035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30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00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9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13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FFA0764-3C38-4ED8-A054-6845B27C339A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65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285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00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22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168E36-FBCD-4E46-83CD-BB5D61871035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87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277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444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433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168E36-FBCD-4E46-83CD-BB5D61871035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610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350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205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2F96DF-134D-4F6A-BFA6-E032E504EEEB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5504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BA5193D-8E87-4E93-A3A0-B46BB344653B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361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303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81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6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42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3:49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98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BF84AE-A090-47BB-827B-623089D88EFB}"/>
              </a:ext>
            </a:extLst>
          </p:cNvPr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77E3AF4C-0B95-4CC2-9AEF-E7CFFF8A2F9F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4630400" cy="822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/>
            </a:lvl1pPr>
            <a:lvl2pPr>
              <a:spcAft>
                <a:spcPts val="800"/>
              </a:spcAft>
              <a:defRPr/>
            </a:lvl2pPr>
            <a:lvl3pPr>
              <a:spcAft>
                <a:spcPts val="800"/>
              </a:spcAft>
              <a:defRPr/>
            </a:lvl3pPr>
            <a:lvl4pPr>
              <a:spcAft>
                <a:spcPts val="800"/>
              </a:spcAft>
              <a:defRPr/>
            </a:lvl4pPr>
            <a:lvl5pPr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black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3800868"/>
            <a:ext cx="14630400" cy="627864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0721108-6E69-4056-855D-158EB29E3B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Section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5E8654C8-1770-4DF6-8C26-F6FD094A33E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2542CA9-E9D7-423E-AAAA-95F2700C6C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C11C9-747B-4068-A129-98C38D2406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DA83261-5476-4C08-8B47-87A7A736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69FC53F-AC46-443F-BDC1-82CA9848CBE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D3D3D50-83BC-4882-A923-65B99D57A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3DC05-2168-4ADB-AFA3-E92BEE455F8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F7726A5-4725-4B31-B365-B823DDDF52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84558446-36A0-4819-A665-2B6D8CE8046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AE7D8DF-9A15-4127-AE8E-F8EF17DD60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8DB53-8BD1-4B05-96AE-E7204A4DF3D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4155" y="1809750"/>
            <a:ext cx="13982395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63177-F9B5-41D2-A742-D770E5A38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858000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452096" y="1809750"/>
            <a:ext cx="6858000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9344D-70CE-4ADD-B92E-329B6F53D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632406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10FDA27-4322-4C3E-9A09-4971448011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8F7CC-5189-46C6-945E-BC4699DBAA9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62229FC-3994-4064-8AD0-9F75021275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6051549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597671E-0E52-49EB-9EDA-4A61696D25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B07F55-9734-4F2D-AF1E-28F0D5389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10458448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6A594D-095C-4919-88A2-D3E868BF16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F4A5ED0B-2348-45FE-AA21-8C4C975D4C3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770BF54-E3D8-4402-9F9B-DAEE94A521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AAA59B-A533-4C18-9453-F5AFB683AEA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7DB87B-3082-4AFC-9402-4B8FD09F93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10458448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40F0A962-F39A-4F7C-AFB8-1D55B110F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2"/>
            <a:ext cx="10001250" cy="3203258"/>
          </a:xfrm>
        </p:spPr>
        <p:txBody>
          <a:bodyPr lIns="182880" tIns="146304" rIns="182880" bIns="146304"/>
          <a:lstStyle>
            <a:lvl1pPr marL="171450" indent="-171450"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 </a:t>
            </a:r>
            <a:r>
              <a:rPr lang="en-US" dirty="0" err="1"/>
              <a:t>consectetuer</a:t>
            </a:r>
            <a:r>
              <a:rPr lang="en-US" dirty="0"/>
              <a:t>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‚ 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6FA47B6-AF7F-4583-B619-AA67D7C65C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123372" y="5640645"/>
            <a:ext cx="6201728" cy="562035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Quotation Author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83199C5-2735-42A4-BE14-F826AB642B3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2DB318C-E278-4A7B-94FC-23D45A4EC8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9451B9-5BE3-4A0F-AA8D-62F8E5F49A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78CCF1D-C382-4338-9CBC-EE540D3CAB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4123372" y="6202680"/>
            <a:ext cx="62017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AD6B90-3239-487B-90E2-DA3FBBFC9D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4B94-EB11-421A-9F05-9547D4AD928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FD7AE97-D5ED-4255-8514-5D5D8D9AA7C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91AA3FF-AB9F-47F3-AFB2-F9CADB0930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A72327-9D6E-4E5B-9A0B-90FF1C6BE5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AF418EF-2579-444C-81E0-00BA1D3B84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850" y="4783841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28880" y="2411435"/>
            <a:ext cx="13775194" cy="1098973"/>
          </a:xfrm>
        </p:spPr>
        <p:txBody>
          <a:bodyPr lIns="0" tIns="0"/>
          <a:lstStyle>
            <a:lvl1pPr>
              <a:defRPr b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Sub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28880" y="3704938"/>
            <a:ext cx="4706621" cy="127992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40" b="0" i="0" baseline="0">
                <a:solidFill>
                  <a:srgbClr val="E6E7E8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2587592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28880" y="2599123"/>
            <a:ext cx="13775194" cy="1098973"/>
          </a:xfrm>
        </p:spPr>
        <p:txBody>
          <a:bodyPr lIns="0" tIns="0"/>
          <a:lstStyle/>
          <a:p>
            <a:r>
              <a:rPr lang="en-US" dirty="0"/>
              <a:t>Section Title Here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28880" y="3892627"/>
            <a:ext cx="4706621" cy="38906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40" b="0">
                <a:solidFill>
                  <a:srgbClr val="FAA634"/>
                </a:solidFill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4" y="7447686"/>
            <a:ext cx="1016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1045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80" y="1282762"/>
            <a:ext cx="13775194" cy="5693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4" y="7447686"/>
            <a:ext cx="1016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00664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879" y="1593337"/>
            <a:ext cx="6739531" cy="5370170"/>
          </a:xfrm>
        </p:spPr>
        <p:txBody>
          <a:bodyPr>
            <a:normAutofit/>
          </a:bodyPr>
          <a:lstStyle>
            <a:lvl1pPr>
              <a:defRPr sz="2880"/>
            </a:lvl1pPr>
            <a:lvl2pPr>
              <a:defRPr sz="2560"/>
            </a:lvl2pPr>
            <a:lvl3pPr>
              <a:defRPr sz="2240"/>
            </a:lvl3pPr>
            <a:lvl4pPr>
              <a:defRPr sz="1920"/>
            </a:lvl4pPr>
            <a:lvl5pPr>
              <a:defRPr sz="192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593337"/>
            <a:ext cx="6766954" cy="5370170"/>
          </a:xfrm>
        </p:spPr>
        <p:txBody>
          <a:bodyPr>
            <a:noAutofit/>
          </a:bodyPr>
          <a:lstStyle>
            <a:lvl1pPr>
              <a:defRPr sz="2880"/>
            </a:lvl1pPr>
            <a:lvl2pPr>
              <a:defRPr sz="2560"/>
            </a:lvl2pPr>
            <a:lvl3pPr>
              <a:defRPr sz="2240"/>
            </a:lvl3pPr>
            <a:lvl4pPr>
              <a:defRPr sz="1920"/>
            </a:lvl4pPr>
            <a:lvl5pPr>
              <a:defRPr sz="192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309539" y="1593337"/>
            <a:ext cx="0" cy="5370170"/>
          </a:xfrm>
          <a:prstGeom prst="line">
            <a:avLst/>
          </a:prstGeom>
          <a:ln w="9525" cmpd="sng">
            <a:solidFill>
              <a:srgbClr val="8D8C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4" y="7447686"/>
            <a:ext cx="1016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33061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880" y="2203696"/>
            <a:ext cx="4441965" cy="4759811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760"/>
            </a:lvl4pPr>
            <a:lvl5pPr>
              <a:defRPr sz="17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5105707" y="2203696"/>
            <a:ext cx="4441965" cy="4759811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760"/>
            </a:lvl4pPr>
            <a:lvl5pPr>
              <a:defRPr sz="17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9762109" y="2203696"/>
            <a:ext cx="4441965" cy="4759811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760"/>
            </a:lvl4pPr>
            <a:lvl5pPr>
              <a:defRPr sz="17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969701" y="1593337"/>
            <a:ext cx="0" cy="5370170"/>
          </a:xfrm>
          <a:prstGeom prst="line">
            <a:avLst/>
          </a:prstGeom>
          <a:ln w="9525" cmpd="sng">
            <a:solidFill>
              <a:srgbClr val="8D8C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658494" y="1612763"/>
            <a:ext cx="0" cy="5370170"/>
          </a:xfrm>
          <a:prstGeom prst="line">
            <a:avLst/>
          </a:prstGeom>
          <a:ln w="9525" cmpd="sng">
            <a:solidFill>
              <a:srgbClr val="8D8C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28880" y="1592582"/>
            <a:ext cx="4441965" cy="46228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E6E7E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105707" y="1592582"/>
            <a:ext cx="4441965" cy="46228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E6E7E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9762109" y="1592582"/>
            <a:ext cx="4441965" cy="46228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E6E7E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4" y="7447686"/>
            <a:ext cx="1016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67710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4" y="7447686"/>
            <a:ext cx="1016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03596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lide - Tex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80000" y="1623060"/>
            <a:ext cx="9124074" cy="5838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28880" y="1623062"/>
            <a:ext cx="4435219" cy="770184"/>
          </a:xfrm>
        </p:spPr>
        <p:txBody>
          <a:bodyPr>
            <a:normAutofit/>
          </a:bodyPr>
          <a:lstStyle>
            <a:lvl1pPr marL="0" indent="0">
              <a:buNone/>
              <a:defRPr sz="2560"/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9263" y="2539999"/>
            <a:ext cx="4434838" cy="4921954"/>
          </a:xfrm>
        </p:spPr>
        <p:txBody>
          <a:bodyPr>
            <a:normAutofit/>
          </a:bodyPr>
          <a:lstStyle>
            <a:lvl1pPr>
              <a:defRPr sz="2240"/>
            </a:lvl1pPr>
            <a:lvl2pPr>
              <a:defRPr sz="1920"/>
            </a:lvl2pPr>
            <a:lvl3pPr>
              <a:defRPr sz="1760"/>
            </a:lvl3pPr>
            <a:lvl4pPr>
              <a:defRPr sz="1680"/>
            </a:lvl4pPr>
            <a:lvl5pPr>
              <a:defRPr sz="168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4" y="7447686"/>
            <a:ext cx="1016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60768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5B5CF4-0DA8-6343-88B6-1918AED4D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099" y="1484769"/>
            <a:ext cx="2274214" cy="80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8022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7F95915-D1D2-4E88-9B8E-D63E3E42A5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31A1531-8FBF-445F-8866-846D214448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134845F9-9F61-4A66-AC78-EA6708F9BAF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1825DA3F-11E7-4924-A6AA-8792C1BF7C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B4F4AF-B9F9-44DD-8032-C8F97415F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944C5C-0686-423C-AD25-BDC211CB61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5010150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1E431EA-AF81-4444-BF12-AC455A98DD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5010150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409E060-A600-4FC6-8319-7550123509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5775134" y="4913752"/>
            <a:ext cx="5010150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78EC8F1-696E-487F-80BF-317E4A5538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775134" y="5367640"/>
            <a:ext cx="5010150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BF84AE-A090-47BB-827B-623089D88EFB}"/>
              </a:ext>
            </a:extLst>
          </p:cNvPr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77E3AF4C-0B95-4CC2-9AEF-E7CFFF8A2F9F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4630400" cy="822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B63185-DD8E-B741-85A7-BD618CB4879D}"/>
              </a:ext>
            </a:extLst>
          </p:cNvPr>
          <p:cNvSpPr txBox="1"/>
          <p:nvPr userDrawn="1"/>
        </p:nvSpPr>
        <p:spPr>
          <a:xfrm>
            <a:off x="1656594" y="3260794"/>
            <a:ext cx="65692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0" i="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Amplify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46FAD-72F0-3343-97A8-67E52BADDC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6639" y="2334126"/>
            <a:ext cx="4300101" cy="2961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2ECA6F-193F-B749-B6B6-78EB35A8D4F6}"/>
              </a:ext>
            </a:extLst>
          </p:cNvPr>
          <p:cNvSpPr txBox="1"/>
          <p:nvPr userDrawn="1"/>
        </p:nvSpPr>
        <p:spPr>
          <a:xfrm>
            <a:off x="1656594" y="4273216"/>
            <a:ext cx="6148137" cy="74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FB50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foundation for your cloud-powered mobile &amp; web apps</a:t>
            </a:r>
          </a:p>
        </p:txBody>
      </p:sp>
    </p:spTree>
    <p:extLst>
      <p:ext uri="{BB962C8B-B14F-4D97-AF65-F5344CB8AC3E}">
        <p14:creationId xmlns:p14="http://schemas.microsoft.com/office/powerpoint/2010/main" val="68656372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597671E-0E52-49EB-9EDA-4A61696D25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B07F55-9734-4F2D-AF1E-28F0D5389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10458448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accent6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6A594D-095C-4919-88A2-D3E868BF16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603242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accent6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AAA59B-A533-4C18-9453-F5AFB683AE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7DB87B-3082-4AFC-9402-4B8FD09F93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10458448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accent6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335713246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bg bwMode="ltGray">
      <p:bgPr>
        <a:solidFill>
          <a:srgbClr val="25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50" y="1427015"/>
            <a:ext cx="13982827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/>
            </a:lvl1pPr>
            <a:lvl2pPr>
              <a:spcAft>
                <a:spcPts val="800"/>
              </a:spcAft>
              <a:defRPr/>
            </a:lvl2pPr>
            <a:lvl3pPr>
              <a:spcAft>
                <a:spcPts val="800"/>
              </a:spcAft>
              <a:defRPr/>
            </a:lvl3pPr>
            <a:lvl4pPr>
              <a:spcAft>
                <a:spcPts val="800"/>
              </a:spcAft>
              <a:defRPr/>
            </a:lvl4pPr>
            <a:lvl5pPr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875528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bg bwMode="ltGray">
      <p:bgPr>
        <a:solidFill>
          <a:srgbClr val="25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lIns="182880" tIns="146304" rIns="182880" bIns="146304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8395748"/>
      </p:ext>
    </p:extLst>
  </p:cSld>
  <p:clrMapOvr>
    <a:masterClrMapping/>
  </p:clrMapOvr>
  <p:transition>
    <p:fade/>
  </p:transition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_1">
    <p:bg bwMode="ltGray">
      <p:bgPr>
        <a:solidFill>
          <a:srgbClr val="25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0721108-6E69-4056-855D-158EB29E3B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218795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solidFill>
                  <a:schemeClr val="accent6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C11C9-747B-4068-A129-98C38D2406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5160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F7726A5-4725-4B31-B365-B823DDDF52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218795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solidFill>
                  <a:schemeClr val="accent6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78DB53-8BD1-4B05-96AE-E7204A4DF3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7076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AD6B90-3239-487B-90E2-DA3FBBFC9D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accent6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4B94-EB11-421A-9F05-9547D4AD928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>
                <a:solidFill>
                  <a:schemeClr val="accent6"/>
                </a:solidFill>
              </a:rPr>
              <a:t>Thank you!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A72327-9D6E-4E5B-9A0B-90FF1C6BE5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AF418EF-2579-444C-81E0-00BA1D3B84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850" y="4783841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accent6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93986788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A83D118-E0F2-497E-B52C-9187339527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D86F0A-47BB-48E2-BD11-D7549B2A2A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A532137D-F2FC-4AAE-87B0-5A504846A0E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89C2339-1AD9-4FCC-94EF-1721C1E983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488E0C-BB7C-4C21-A837-E415B0ED2D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C3C4F5-C09E-4675-A9E8-8B1927AEA1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05ED587-3950-498B-8809-350E99ECF2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FCC8BDD-C466-4DE7-88BA-E166D630D4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4871787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1A5DCF4-0C78-4BC8-A8E1-5E731743E4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4871787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F8A7F9C-EC28-40EB-9462-DA12BA09DF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9419724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3DBA0CC-DEF5-4A1B-A37B-E5853591B07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9419724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lIns="182880" tIns="146304" rIns="182880" bIns="146304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50" y="1427015"/>
            <a:ext cx="13982827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/>
            </a:lvl1pPr>
            <a:lvl2pPr>
              <a:spcAft>
                <a:spcPts val="800"/>
              </a:spcAft>
              <a:defRPr/>
            </a:lvl2pPr>
            <a:lvl3pPr>
              <a:spcAft>
                <a:spcPts val="800"/>
              </a:spcAft>
              <a:defRPr/>
            </a:lvl3pPr>
            <a:lvl4pPr>
              <a:spcAft>
                <a:spcPts val="800"/>
              </a:spcAft>
              <a:defRPr/>
            </a:lvl4pPr>
            <a:lvl5pPr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3046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50" y="1427015"/>
            <a:ext cx="13983046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5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 lang="en-US" dirty="0"/>
            </a:lvl1pPr>
            <a:lvl2pPr>
              <a:spcAft>
                <a:spcPts val="800"/>
              </a:spcAft>
              <a:defRPr lang="en-US" dirty="0"/>
            </a:lvl2pPr>
            <a:lvl3pPr>
              <a:spcAft>
                <a:spcPts val="800"/>
              </a:spcAft>
              <a:defRPr lang="en-US" dirty="0"/>
            </a:lvl3pPr>
            <a:lvl4pPr>
              <a:spcAft>
                <a:spcPts val="800"/>
              </a:spcAft>
              <a:defRPr lang="en-US" dirty="0"/>
            </a:lvl4pPr>
            <a:lvl5pPr>
              <a:spcAft>
                <a:spcPts val="800"/>
              </a:spcAft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452095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 lang="en-US" dirty="0"/>
            </a:lvl1pPr>
            <a:lvl2pPr>
              <a:spcAft>
                <a:spcPts val="800"/>
              </a:spcAft>
              <a:defRPr lang="en-US" dirty="0"/>
            </a:lvl2pPr>
            <a:lvl3pPr>
              <a:spcAft>
                <a:spcPts val="800"/>
              </a:spcAft>
              <a:defRPr lang="en-US" dirty="0"/>
            </a:lvl3pPr>
            <a:lvl4pPr>
              <a:spcAft>
                <a:spcPts val="800"/>
              </a:spcAft>
              <a:defRPr lang="en-US" dirty="0"/>
            </a:lvl4pPr>
            <a:lvl5pPr>
              <a:spcAft>
                <a:spcPts val="800"/>
              </a:spcAft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452096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442" r:id="rId19"/>
    <p:sldLayoutId id="2147484309" r:id="rId20"/>
    <p:sldLayoutId id="2147484373" r:id="rId21"/>
  </p:sldLayoutIdLst>
  <p:transition>
    <p:fade/>
  </p:transition>
  <p:hf hd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2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8880" y="183789"/>
            <a:ext cx="13775194" cy="1098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880" y="1572405"/>
            <a:ext cx="13775194" cy="5693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2609" y="7773923"/>
            <a:ext cx="4829399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80" dirty="0">
                <a:solidFill>
                  <a:schemeClr val="bg1"/>
                </a:solidFill>
              </a:rPr>
              <a:t>© 2020, Amazon Web Services, Inc. or its Affiliates. All rights reserved</a:t>
            </a:r>
            <a:endParaRPr lang="en-US" sz="338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92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4" r:id="rId1"/>
    <p:sldLayoutId id="2147484445" r:id="rId2"/>
    <p:sldLayoutId id="2147484446" r:id="rId3"/>
    <p:sldLayoutId id="2147484447" r:id="rId4"/>
    <p:sldLayoutId id="2147484448" r:id="rId5"/>
    <p:sldLayoutId id="2147484449" r:id="rId6"/>
    <p:sldLayoutId id="2147484450" r:id="rId7"/>
    <p:sldLayoutId id="2147484451" r:id="rId8"/>
    <p:sldLayoutId id="2147484452" r:id="rId9"/>
    <p:sldLayoutId id="2147484453" r:id="rId10"/>
    <p:sldLayoutId id="2147484454" r:id="rId11"/>
    <p:sldLayoutId id="2147484455" r:id="rId12"/>
    <p:sldLayoutId id="2147484456" r:id="rId13"/>
    <p:sldLayoutId id="2147484457" r:id="rId14"/>
    <p:sldLayoutId id="2147484458" r:id="rId15"/>
  </p:sldLayoutIdLst>
  <p:transition>
    <p:fade/>
  </p:transition>
  <p:hf hdr="0" dt="0"/>
  <p:txStyles>
    <p:titleStyle>
      <a:lvl1pPr algn="l" defTabSz="731520" rtl="0" eaLnBrk="1" latinLnBrk="0" hangingPunct="1">
        <a:spcBef>
          <a:spcPct val="0"/>
        </a:spcBef>
        <a:buNone/>
        <a:defRPr sz="3840" b="0" i="0" kern="1200">
          <a:solidFill>
            <a:schemeClr val="bg1"/>
          </a:solidFill>
          <a:latin typeface="Amazon Ember Medium" panose="020B0603020204020204" pitchFamily="34" charset="0"/>
          <a:ea typeface="Amazon Ember Medium" panose="020B0603020204020204" pitchFamily="34" charset="0"/>
          <a:cs typeface="Amazon Ember Medium" panose="020B0603020204020204" pitchFamily="34" charset="0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2880" b="0" i="0" kern="1200">
          <a:ln>
            <a:noFill/>
          </a:ln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2560" kern="1200">
          <a:ln>
            <a:noFill/>
          </a:ln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240" b="0" i="0" kern="1200">
          <a:ln>
            <a:noFill/>
          </a:ln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1920" kern="1200">
          <a:ln>
            <a:noFill/>
          </a:ln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1920" kern="1200">
          <a:ln>
            <a:noFill/>
          </a:ln>
          <a:solidFill>
            <a:schemeClr val="bg1"/>
          </a:solidFill>
          <a:latin typeface="Arial"/>
          <a:ea typeface="+mn-ea"/>
          <a:cs typeface="Arial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346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Framework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88CD1-F4D6-5F43-8EA0-E83148F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2802"/>
            <a:ext cx="116724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S3Album - Usage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F0F2B3-2794-034D-A464-C3BC3ED22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320" y="2265931"/>
            <a:ext cx="8289759" cy="44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203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Framework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88CD1-F4D6-5F43-8EA0-E83148F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2802"/>
            <a:ext cx="116724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Picker - Usage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F0F2B3-2794-034D-A464-C3BC3ED22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192" y="2596855"/>
            <a:ext cx="10776141" cy="42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6484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965288"/>
            <a:ext cx="12908725" cy="1218795"/>
          </a:xfrm>
        </p:spPr>
        <p:txBody>
          <a:bodyPr/>
          <a:lstStyle/>
          <a:p>
            <a:r>
              <a:rPr lang="en-US" dirty="0"/>
              <a:t>Storage Overview &amp; Options</a:t>
            </a:r>
          </a:p>
        </p:txBody>
      </p:sp>
    </p:spTree>
    <p:extLst>
      <p:ext uri="{BB962C8B-B14F-4D97-AF65-F5344CB8AC3E}">
        <p14:creationId xmlns:p14="http://schemas.microsoft.com/office/powerpoint/2010/main" val="34307580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Storage – Amazon S3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8947693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BB94E-1FBE-9A43-9011-3DEFD82DF1CB}"/>
              </a:ext>
            </a:extLst>
          </p:cNvPr>
          <p:cNvSpPr txBox="1"/>
          <p:nvPr/>
        </p:nvSpPr>
        <p:spPr>
          <a:xfrm>
            <a:off x="323722" y="3045744"/>
            <a:ext cx="12857017" cy="343478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14350" indent="-514350">
              <a:lnSpc>
                <a:spcPct val="90000"/>
              </a:lnSpc>
              <a:spcAft>
                <a:spcPts val="1800"/>
              </a:spcAft>
              <a:buFontTx/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Requires Cognito (auth)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FontTx/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Use a unique bucket name (global to AWS account)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FontTx/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Allow only authenticated users or allow guest users as well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FontTx/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Set CRUD permissions for bucket (create/update, read, delete)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FontTx/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Add a Lambda trigger to the bucket</a:t>
            </a:r>
          </a:p>
        </p:txBody>
      </p:sp>
    </p:spTree>
    <p:extLst>
      <p:ext uri="{BB962C8B-B14F-4D97-AF65-F5344CB8AC3E}">
        <p14:creationId xmlns:p14="http://schemas.microsoft.com/office/powerpoint/2010/main" val="394003572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6321626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Adding storage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683" y="2187632"/>
            <a:ext cx="6555033" cy="44702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E93E1-1CD6-B44F-B058-51478C29C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1184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Client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6321626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Configuring Amplify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881" y="2357919"/>
            <a:ext cx="8310763" cy="4570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E93E1-1CD6-B44F-B058-51478C29C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5838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965288"/>
            <a:ext cx="12908725" cy="1218795"/>
          </a:xfrm>
        </p:spPr>
        <p:txBody>
          <a:bodyPr/>
          <a:lstStyle/>
          <a:p>
            <a:r>
              <a:rPr lang="en-US" dirty="0"/>
              <a:t>Working with Files</a:t>
            </a:r>
          </a:p>
        </p:txBody>
      </p:sp>
    </p:spTree>
    <p:extLst>
      <p:ext uri="{BB962C8B-B14F-4D97-AF65-F5344CB8AC3E}">
        <p14:creationId xmlns:p14="http://schemas.microsoft.com/office/powerpoint/2010/main" val="79339523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Storage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8947693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CRUD Operations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BB94E-1FBE-9A43-9011-3DEFD82DF1CB}"/>
              </a:ext>
            </a:extLst>
          </p:cNvPr>
          <p:cNvSpPr txBox="1"/>
          <p:nvPr/>
        </p:nvSpPr>
        <p:spPr>
          <a:xfrm>
            <a:off x="323722" y="3045744"/>
            <a:ext cx="12857017" cy="276075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14350" indent="-514350">
              <a:lnSpc>
                <a:spcPct val="90000"/>
              </a:lnSpc>
              <a:spcAft>
                <a:spcPts val="1800"/>
              </a:spcAft>
              <a:buFontTx/>
              <a:buAutoNum type="arabicPeriod"/>
            </a:pPr>
            <a:r>
              <a:rPr lang="en-US" sz="3200" dirty="0" err="1">
                <a:solidFill>
                  <a:schemeClr val="accent6"/>
                </a:solidFill>
              </a:rPr>
              <a:t>Storage.put</a:t>
            </a:r>
            <a:r>
              <a:rPr lang="en-US" sz="3200" dirty="0">
                <a:solidFill>
                  <a:schemeClr val="accent6"/>
                </a:solidFill>
              </a:rPr>
              <a:t> – upload a file to S3 at a given path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FontTx/>
              <a:buAutoNum type="arabicPeriod"/>
            </a:pPr>
            <a:r>
              <a:rPr lang="en-US" sz="3200" dirty="0" err="1">
                <a:solidFill>
                  <a:schemeClr val="accent6"/>
                </a:solidFill>
              </a:rPr>
              <a:t>Storage.get</a:t>
            </a:r>
            <a:r>
              <a:rPr lang="en-US" sz="3200" dirty="0">
                <a:solidFill>
                  <a:schemeClr val="accent6"/>
                </a:solidFill>
              </a:rPr>
              <a:t> – get a signed URL to the file at a given path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FontTx/>
              <a:buAutoNum type="arabicPeriod"/>
            </a:pPr>
            <a:r>
              <a:rPr lang="en-US" sz="3200" dirty="0" err="1">
                <a:solidFill>
                  <a:schemeClr val="accent6"/>
                </a:solidFill>
              </a:rPr>
              <a:t>Storage.delete</a:t>
            </a:r>
            <a:r>
              <a:rPr lang="en-US" sz="3200" dirty="0">
                <a:solidFill>
                  <a:schemeClr val="accent6"/>
                </a:solidFill>
              </a:rPr>
              <a:t> – delete a file at a given path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FontTx/>
              <a:buAutoNum type="arabicPeriod"/>
            </a:pPr>
            <a:r>
              <a:rPr lang="en-US" sz="3200" dirty="0" err="1">
                <a:solidFill>
                  <a:schemeClr val="accent6"/>
                </a:solidFill>
              </a:rPr>
              <a:t>Storage.list</a:t>
            </a:r>
            <a:r>
              <a:rPr lang="en-US" sz="3200" dirty="0">
                <a:solidFill>
                  <a:schemeClr val="accent6"/>
                </a:solidFill>
              </a:rPr>
              <a:t> – list all files at a given path or folder</a:t>
            </a:r>
          </a:p>
        </p:txBody>
      </p:sp>
    </p:spTree>
    <p:extLst>
      <p:ext uri="{BB962C8B-B14F-4D97-AF65-F5344CB8AC3E}">
        <p14:creationId xmlns:p14="http://schemas.microsoft.com/office/powerpoint/2010/main" val="323305735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Client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6321626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Uploading a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145" y="1642979"/>
            <a:ext cx="9816235" cy="5962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E93E1-1CD6-B44F-B058-51478C29C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7034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Client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6321626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Photo Picker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151" y="1902098"/>
            <a:ext cx="10620224" cy="5775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E93E1-1CD6-B44F-B058-51478C29C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5341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2891654"/>
            <a:ext cx="12583443" cy="1850571"/>
          </a:xfrm>
        </p:spPr>
        <p:txBody>
          <a:bodyPr>
            <a:normAutofit fontScale="90000"/>
          </a:bodyPr>
          <a:lstStyle/>
          <a:p>
            <a:r>
              <a:rPr lang="en-US" dirty="0"/>
              <a:t>Storage - Secure File and Image Hosting with Amazon S3</a:t>
            </a: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D75266-CB02-4BD5-AB23-10C58F311A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  <a:p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23857403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Client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6321626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Fetching a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367" y="2187632"/>
            <a:ext cx="9539792" cy="5072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E93E1-1CD6-B44F-B058-51478C29C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6580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Client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6321626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Deleting a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367" y="2333335"/>
            <a:ext cx="9539792" cy="4780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E93E1-1CD6-B44F-B058-51478C29C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2134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Client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6321626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Listing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717" y="1948051"/>
            <a:ext cx="9495091" cy="5546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E93E1-1CD6-B44F-B058-51478C29C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5978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965288"/>
            <a:ext cx="12908725" cy="1218795"/>
          </a:xfrm>
        </p:spPr>
        <p:txBody>
          <a:bodyPr/>
          <a:lstStyle/>
          <a:p>
            <a:r>
              <a:rPr lang="en-US" dirty="0"/>
              <a:t>Controlling File Access</a:t>
            </a:r>
          </a:p>
        </p:txBody>
      </p:sp>
    </p:spTree>
    <p:extLst>
      <p:ext uri="{BB962C8B-B14F-4D97-AF65-F5344CB8AC3E}">
        <p14:creationId xmlns:p14="http://schemas.microsoft.com/office/powerpoint/2010/main" val="370536046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Storage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8947693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Access Levels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BB94E-1FBE-9A43-9011-3DEFD82DF1CB}"/>
              </a:ext>
            </a:extLst>
          </p:cNvPr>
          <p:cNvSpPr txBox="1"/>
          <p:nvPr/>
        </p:nvSpPr>
        <p:spPr>
          <a:xfrm>
            <a:off x="540328" y="3710762"/>
            <a:ext cx="12857017" cy="208672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14350" indent="-514350">
              <a:lnSpc>
                <a:spcPct val="90000"/>
              </a:lnSpc>
              <a:spcAft>
                <a:spcPts val="1800"/>
              </a:spcAft>
              <a:buFontTx/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Public - Accessible by all users of your app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FontTx/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Protected - Readable by all users, but writable only by the creating user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FontTx/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Private - Only accessible for the individual user</a:t>
            </a:r>
          </a:p>
        </p:txBody>
      </p:sp>
    </p:spTree>
    <p:extLst>
      <p:ext uri="{BB962C8B-B14F-4D97-AF65-F5344CB8AC3E}">
        <p14:creationId xmlns:p14="http://schemas.microsoft.com/office/powerpoint/2010/main" val="151150001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Client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6321626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Setting Global Access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49" y="2309591"/>
            <a:ext cx="13134027" cy="4257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E93E1-1CD6-B44F-B058-51478C29C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6081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Client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6617404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Setting Access Control Locally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498" y="2044973"/>
            <a:ext cx="10045403" cy="4873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E93E1-1CD6-B44F-B058-51478C29C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1494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965288"/>
            <a:ext cx="12908725" cy="1218795"/>
          </a:xfrm>
        </p:spPr>
        <p:txBody>
          <a:bodyPr/>
          <a:lstStyle/>
          <a:p>
            <a:r>
              <a:rPr lang="en-US" dirty="0"/>
              <a:t>Setting Up Lambda Triggers</a:t>
            </a:r>
          </a:p>
        </p:txBody>
      </p:sp>
    </p:spTree>
    <p:extLst>
      <p:ext uri="{BB962C8B-B14F-4D97-AF65-F5344CB8AC3E}">
        <p14:creationId xmlns:p14="http://schemas.microsoft.com/office/powerpoint/2010/main" val="110164239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6617404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Add Lambda Trigger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150" y="1902098"/>
            <a:ext cx="6404225" cy="5351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E93E1-1CD6-B44F-B058-51478C29C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3046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6617404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Create or Choose a Function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056" y="2187632"/>
            <a:ext cx="10120413" cy="47919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E93E1-1CD6-B44F-B058-51478C29C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7038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850" y="347413"/>
            <a:ext cx="2515043" cy="1079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323850" y="1717346"/>
            <a:ext cx="13982827" cy="5076261"/>
          </a:xfrm>
        </p:spPr>
        <p:txBody>
          <a:bodyPr/>
          <a:lstStyle/>
          <a:p>
            <a:pPr>
              <a:spcBef>
                <a:spcPts val="4200"/>
              </a:spcBef>
            </a:pPr>
            <a:r>
              <a:rPr lang="en-US" dirty="0"/>
              <a:t>Storage overview &amp; options</a:t>
            </a:r>
          </a:p>
          <a:p>
            <a:pPr>
              <a:spcBef>
                <a:spcPts val="4200"/>
              </a:spcBef>
            </a:pPr>
            <a:r>
              <a:rPr lang="en-US" dirty="0"/>
              <a:t>Working with Files</a:t>
            </a:r>
          </a:p>
          <a:p>
            <a:pPr>
              <a:spcBef>
                <a:spcPts val="4200"/>
              </a:spcBef>
            </a:pPr>
            <a:r>
              <a:rPr lang="en-US" dirty="0"/>
              <a:t>Controlling File Access</a:t>
            </a:r>
          </a:p>
          <a:p>
            <a:pPr>
              <a:spcBef>
                <a:spcPts val="4200"/>
              </a:spcBef>
            </a:pPr>
            <a:r>
              <a:rPr lang="en-US" dirty="0"/>
              <a:t>Lambda Triggers</a:t>
            </a:r>
          </a:p>
          <a:p>
            <a:pPr>
              <a:spcBef>
                <a:spcPts val="4200"/>
              </a:spcBef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amplify/backend/function/</a:t>
            </a:r>
            <a:r>
              <a:rPr lang="en-US" dirty="0" err="1"/>
              <a:t>myfunction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6617404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Function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220" y="1748181"/>
            <a:ext cx="10672086" cy="5746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E93E1-1CD6-B44F-B058-51478C29C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5128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298AD-73CF-4EDA-8573-691571BB7E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4783841"/>
            <a:ext cx="6254371" cy="1197234"/>
          </a:xfrm>
        </p:spPr>
        <p:txBody>
          <a:bodyPr/>
          <a:lstStyle/>
          <a:p>
            <a:r>
              <a:rPr lang="en-US" dirty="0"/>
              <a:t>Title</a:t>
            </a:r>
          </a:p>
          <a:p>
            <a:r>
              <a:rPr lang="en-US" dirty="0">
                <a:solidFill>
                  <a:srgbClr val="00B0F0"/>
                </a:solidFill>
              </a:rPr>
              <a:t>@handle</a:t>
            </a:r>
          </a:p>
        </p:txBody>
      </p:sp>
    </p:spTree>
    <p:extLst>
      <p:ext uri="{BB962C8B-B14F-4D97-AF65-F5344CB8AC3E}">
        <p14:creationId xmlns:p14="http://schemas.microsoft.com/office/powerpoint/2010/main" val="40496889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Amplify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88CD1-F4D6-5F43-8EA0-E83148F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458073" y="3210938"/>
            <a:ext cx="13029327" cy="208672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14350" indent="-514350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Create Storage via the CLI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Connect &amp; interact with Storage via the client libraries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Update, remove, and add additional services via the CLI</a:t>
            </a:r>
          </a:p>
        </p:txBody>
      </p:sp>
    </p:spTree>
    <p:extLst>
      <p:ext uri="{BB962C8B-B14F-4D97-AF65-F5344CB8AC3E}">
        <p14:creationId xmlns:p14="http://schemas.microsoft.com/office/powerpoint/2010/main" val="37760898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Amplify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88CD1-F4D6-5F43-8EA0-E83148F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2802"/>
            <a:ext cx="116724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Storage - initialization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BD69F-2F2D-0E42-AC43-32F9429A2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268" y="2028311"/>
            <a:ext cx="6917864" cy="509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094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Amplify 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88CD1-F4D6-5F43-8EA0-E83148F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2802"/>
            <a:ext cx="116724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Storage -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19CD81-3EEA-344B-8037-FDED601FDA30}"/>
              </a:ext>
            </a:extLst>
          </p:cNvPr>
          <p:cNvSpPr txBox="1"/>
          <p:nvPr/>
        </p:nvSpPr>
        <p:spPr>
          <a:xfrm>
            <a:off x="458073" y="3210938"/>
            <a:ext cx="13029327" cy="14126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14350" indent="-514350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Amazon S3 - files, image, videos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Amazon DynamoDB – NoSQL database</a:t>
            </a:r>
          </a:p>
        </p:txBody>
      </p:sp>
    </p:spTree>
    <p:extLst>
      <p:ext uri="{BB962C8B-B14F-4D97-AF65-F5344CB8AC3E}">
        <p14:creationId xmlns:p14="http://schemas.microsoft.com/office/powerpoint/2010/main" val="130749691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Amplify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88CD1-F4D6-5F43-8EA0-E83148F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2802"/>
            <a:ext cx="116724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Storage - Usage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B2AE48-830B-934E-8E17-DFF1B867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710" y="2039641"/>
            <a:ext cx="7488980" cy="47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2816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Amplify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88CD1-F4D6-5F43-8EA0-E83148F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2802"/>
            <a:ext cx="116724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Storage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DD13C-9127-204A-952A-6353CFEC2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61" y="3623582"/>
            <a:ext cx="13336438" cy="15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6742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Framework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88CD1-F4D6-5F43-8EA0-E83148F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2802"/>
            <a:ext cx="116724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S3Image - Usage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F0F2B3-2794-034D-A464-C3BC3ED22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461" y="2265931"/>
            <a:ext cx="8653478" cy="44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6623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4-05853_REINVENT_Template_Dark">
  <a:themeElements>
    <a:clrScheme name="ReInvent 2019">
      <a:dk1>
        <a:srgbClr val="000000"/>
      </a:dk1>
      <a:lt1>
        <a:srgbClr val="FFFFFF"/>
      </a:lt1>
      <a:dk2>
        <a:srgbClr val="282828"/>
      </a:dk2>
      <a:lt2>
        <a:srgbClr val="F0F0F0"/>
      </a:lt2>
      <a:accent1>
        <a:srgbClr val="4861AD"/>
      </a:accent1>
      <a:accent2>
        <a:srgbClr val="FFCE3F"/>
      </a:accent2>
      <a:accent3>
        <a:srgbClr val="88CEB8"/>
      </a:accent3>
      <a:accent4>
        <a:srgbClr val="969696"/>
      </a:accent4>
      <a:accent5>
        <a:srgbClr val="FD7272"/>
      </a:accent5>
      <a:accent6>
        <a:srgbClr val="25CCF7"/>
      </a:accent6>
      <a:hlink>
        <a:srgbClr val="FC427B"/>
      </a:hlink>
      <a:folHlink>
        <a:srgbClr val="B33771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REINVENT2019_16x9_Template_Dark_Final.potx" id="{82912CDD-837F-4677-9AFD-505445F96BA9}" vid="{2341435A-B00E-4D14-B68B-5575AF5DA3E2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414042"/>
      </a:dk1>
      <a:lt1>
        <a:srgbClr val="FFFFFF"/>
      </a:lt1>
      <a:dk2>
        <a:srgbClr val="414042"/>
      </a:dk2>
      <a:lt2>
        <a:srgbClr val="EEECE1"/>
      </a:lt2>
      <a:accent1>
        <a:srgbClr val="FAA634"/>
      </a:accent1>
      <a:accent2>
        <a:srgbClr val="146EB4"/>
      </a:accent2>
      <a:accent3>
        <a:srgbClr val="A4D7F4"/>
      </a:accent3>
      <a:accent4>
        <a:srgbClr val="347F46"/>
      </a:accent4>
      <a:accent5>
        <a:srgbClr val="FCDD51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30a2e83-186a-4a0f-ab27-bee8a8096abc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AWS_REINVENT2019_16x9_Template_Dark_Final</Template>
  <TotalTime>6484</TotalTime>
  <Words>882</Words>
  <Application>Microsoft Macintosh PowerPoint</Application>
  <PresentationFormat>Custom</PresentationFormat>
  <Paragraphs>189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Calibri</vt:lpstr>
      <vt:lpstr>Arial Black</vt:lpstr>
      <vt:lpstr>Amazon Ember Medium</vt:lpstr>
      <vt:lpstr>Arial</vt:lpstr>
      <vt:lpstr>Amazon Ember</vt:lpstr>
      <vt:lpstr>Amazon Ember Light</vt:lpstr>
      <vt:lpstr>Amazon Ember Heavy</vt:lpstr>
      <vt:lpstr>Lucida Console</vt:lpstr>
      <vt:lpstr>4-05853_REINVENT_Template_Dark</vt:lpstr>
      <vt:lpstr>1_Office Theme</vt:lpstr>
      <vt:lpstr>PowerPoint Presentation</vt:lpstr>
      <vt:lpstr>Storage - Secure File and Image Hosting with Amazon S3</vt:lpstr>
      <vt:lpstr>Agenda</vt:lpstr>
      <vt:lpstr>AWS Amplify Workflow</vt:lpstr>
      <vt:lpstr>AWS Amplify CLI</vt:lpstr>
      <vt:lpstr>AWS Amplify CLI</vt:lpstr>
      <vt:lpstr>AWS Amplify Client</vt:lpstr>
      <vt:lpstr>AWS Amplify Client</vt:lpstr>
      <vt:lpstr>Amplify Framework Components</vt:lpstr>
      <vt:lpstr>Amplify Framework Components</vt:lpstr>
      <vt:lpstr>Amplify Framework Components</vt:lpstr>
      <vt:lpstr>Storage Overview &amp; Options</vt:lpstr>
      <vt:lpstr>Storage – Amazon S3</vt:lpstr>
      <vt:lpstr>Amplify CLI</vt:lpstr>
      <vt:lpstr>Amplify Client</vt:lpstr>
      <vt:lpstr>Working with Files</vt:lpstr>
      <vt:lpstr>Storage</vt:lpstr>
      <vt:lpstr>Amplify Client</vt:lpstr>
      <vt:lpstr>Amplify Client</vt:lpstr>
      <vt:lpstr>Amplify Client</vt:lpstr>
      <vt:lpstr>Amplify Client</vt:lpstr>
      <vt:lpstr>Amplify Client</vt:lpstr>
      <vt:lpstr>Controlling File Access</vt:lpstr>
      <vt:lpstr>Storage</vt:lpstr>
      <vt:lpstr>Amplify Client</vt:lpstr>
      <vt:lpstr>Amplify Client</vt:lpstr>
      <vt:lpstr>Setting Up Lambda Triggers</vt:lpstr>
      <vt:lpstr>Amplify CLI</vt:lpstr>
      <vt:lpstr>Amplify CLI</vt:lpstr>
      <vt:lpstr>amplify/backend/function/myfunction</vt:lpstr>
      <vt:lpstr>Demo</vt:lpstr>
      <vt:lpstr>PowerPoint Presentation</vt:lpstr>
    </vt:vector>
  </TitlesOfParts>
  <Company>Amazon Web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Haight, Ryan</dc:creator>
  <cp:keywords>AWS RE:INVENT</cp:keywords>
  <cp:lastModifiedBy>Microsoft Office User</cp:lastModifiedBy>
  <cp:revision>93</cp:revision>
  <cp:lastPrinted>2019-06-18T21:36:09Z</cp:lastPrinted>
  <dcterms:created xsi:type="dcterms:W3CDTF">2019-07-31T13:39:46Z</dcterms:created>
  <dcterms:modified xsi:type="dcterms:W3CDTF">2020-03-25T22:52:27Z</dcterms:modified>
  <cp:category>AWS RE:INVENT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